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NEO_&#914;&#945;&#952;&#956;&#959;&#955;&#959;&#947;&#943;&#949;&#962;_&#933;&#960;&#959;&#968;&#951;&#966;&#943;&#969;&#957;_&#922;&#965;&#954;&#955;&#940;&#948;&#969;&#957;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ΓΛΩΣΣΑ '!$I$15</c:f>
              <c:strCache>
                <c:ptCount val="1"/>
                <c:pt idx="0">
                  <c:v>ΓΕ.Λ - ΒΑΘΜΟΛΟΓΙΑ ΝΕΟΛΛΗΝΙΚΗΣ ΓΛΩΣΣΑΣ &amp; ΛΟΓΟΤΕΧΝΙΑΣ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32-4A0C-A425-08D60CA299CB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332-4A0C-A425-08D60CA299CB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32-4A0C-A425-08D60CA299CB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332-4A0C-A425-08D60CA299C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ΓΛΩΣΣΑ '!$H$16:$H$19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15.0 - 19</c:v>
                </c:pt>
              </c:strCache>
            </c:strRef>
          </c:cat>
          <c:val>
            <c:numRef>
              <c:f>'ΓΕΛ ΓΛΩΣΣΑ '!$I$16:$I$19</c:f>
              <c:numCache>
                <c:formatCode>General</c:formatCode>
                <c:ptCount val="4"/>
                <c:pt idx="0">
                  <c:v>30</c:v>
                </c:pt>
                <c:pt idx="1">
                  <c:v>113</c:v>
                </c:pt>
                <c:pt idx="2">
                  <c:v>357</c:v>
                </c:pt>
                <c:pt idx="3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2-4A0C-A425-08D60CA299C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ΟΠ4 ΠΛΗΡΟΦΟΡΙΚΗ '!$G$4</c:f>
              <c:strCache>
                <c:ptCount val="1"/>
                <c:pt idx="0">
                  <c:v>ΓΕ.Λ - ΒΑΘΜΟΛΟΓΙΑ ΠΛΗΡΟΦΟΡΙΚΗΣ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6F-4B2E-A76F-2AA411C2CF71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86F-4B2E-A76F-2AA411C2CF71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6F-4B2E-A76F-2AA411C2CF71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86F-4B2E-A76F-2AA411C2CF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ΟΠ4 ΠΛΗΡΟΦΟΡΙΚΗ '!$F$5:$F$8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'ΓΕΛ ΟΠ4 ΠΛΗΡΟΦΟΡΙΚΗ '!$G$5:$G$8</c:f>
              <c:numCache>
                <c:formatCode>General</c:formatCode>
                <c:ptCount val="4"/>
                <c:pt idx="0">
                  <c:v>53</c:v>
                </c:pt>
                <c:pt idx="1">
                  <c:v>40</c:v>
                </c:pt>
                <c:pt idx="2">
                  <c:v>43</c:v>
                </c:pt>
                <c:pt idx="3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6F-4B2E-A76F-2AA411C2CF7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'ΕΠΑΛ - ΝΕΑ ΕΛΛΗΝΙΚΑ'!$G$3</c:f>
              <c:strCache>
                <c:ptCount val="1"/>
                <c:pt idx="0">
                  <c:v>ΕΠΑ.Λ - ΒΑΘΜΟΛΟΓΙΑ ΝΕΩΝ ΕΛΛΗΝΙΚΩΝ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67-4EA2-BC5A-60CFB3D5C626}"/>
              </c:ext>
            </c:extLst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867-4EA2-BC5A-60CFB3D5C626}"/>
              </c:ext>
            </c:extLst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67-4EA2-BC5A-60CFB3D5C626}"/>
              </c:ext>
            </c:extLst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867-4EA2-BC5A-60CFB3D5C6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'ΕΠΑΛ - ΝΕΑ ΕΛΛΗΝΙΚΑ'!$F$4:$F$7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15.0 - 18.8</c:v>
                </c:pt>
              </c:strCache>
            </c:strRef>
          </c:cat>
          <c:val>
            <c:numRef>
              <c:f>'ΕΠΑΛ - ΝΕΑ ΕΛΛΗΝΙΚΑ'!$G$4:$G$7</c:f>
              <c:numCache>
                <c:formatCode>General</c:formatCode>
                <c:ptCount val="4"/>
                <c:pt idx="0">
                  <c:v>26</c:v>
                </c:pt>
                <c:pt idx="1">
                  <c:v>98</c:v>
                </c:pt>
                <c:pt idx="2">
                  <c:v>161</c:v>
                </c:pt>
                <c:pt idx="3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67-4EA2-BC5A-60CFB3D5C62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'ΕΠΑΛ - ΑΛΓΕΒΡΑ'!$G$4</c:f>
              <c:strCache>
                <c:ptCount val="1"/>
                <c:pt idx="0">
                  <c:v>ΕΠΑ.Λ - ΒΑΘΜΟΛΟΓΙΑ ΑΛΓΕΒΡΑΣ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'ΕΠΑΛ - ΑΛΓΕΒΡΑ'!$F$5:$F$8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'ΕΠΑΛ - ΑΛΓΕΒΡΑ'!$G$5:$G$8</c:f>
              <c:numCache>
                <c:formatCode>General</c:formatCode>
                <c:ptCount val="4"/>
                <c:pt idx="0">
                  <c:v>153</c:v>
                </c:pt>
                <c:pt idx="1">
                  <c:v>53</c:v>
                </c:pt>
                <c:pt idx="2">
                  <c:v>57</c:v>
                </c:pt>
                <c:pt idx="3">
                  <c:v>76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ΟΠ1 ΑΡΧΑΙΑ '!$H$6</c:f>
              <c:strCache>
                <c:ptCount val="1"/>
                <c:pt idx="0">
                  <c:v>ΓΕ.Λ - ΒΑΘΜΟΛΟΓΙΑ ΑΡΧΑΙΩΝ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3B-465E-A78C-E03F22C41F45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43B-465E-A78C-E03F22C41F45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3B-465E-A78C-E03F22C41F45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43B-465E-A78C-E03F22C41F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ΟΠ1 ΑΡΧΑΙΑ '!$G$7:$G$10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15.0 - 18.4</c:v>
                </c:pt>
              </c:strCache>
            </c:strRef>
          </c:cat>
          <c:val>
            <c:numRef>
              <c:f>'ΓΕΛ ΟΠ1 ΑΡΧΑΙΑ '!$H$7:$H$10</c:f>
              <c:numCache>
                <c:formatCode>General</c:formatCode>
                <c:ptCount val="4"/>
                <c:pt idx="0">
                  <c:v>17</c:v>
                </c:pt>
                <c:pt idx="1">
                  <c:v>51</c:v>
                </c:pt>
                <c:pt idx="2">
                  <c:v>71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3B-465E-A78C-E03F22C41F4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ΟΠ1 ΛΑΤΙΝΙΚΑ '!$H$9</c:f>
              <c:strCache>
                <c:ptCount val="1"/>
                <c:pt idx="0">
                  <c:v>ΓΕ.Λ - ΒΑΘΜΟΛΟΓΙΑ ΛΑΤΙΝΙΚΩΝ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83-4EA5-B83E-27B4E7F644AD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C83-4EA5-B83E-27B4E7F644AD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83-4EA5-B83E-27B4E7F644AD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C83-4EA5-B83E-27B4E7F644A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ΟΠ1 ΛΑΤΙΝΙΚΑ '!$G$10:$G$13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'ΓΕΛ ΟΠ1 ΛΑΤΙΝΙΚΑ '!$H$10:$H$13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  <c:pt idx="2">
                  <c:v>40</c:v>
                </c:pt>
                <c:pt idx="3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83-4EA5-B83E-27B4E7F644A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ΟΠ1 ΙΣΤΟΡΙΑ '!$G$11</c:f>
              <c:strCache>
                <c:ptCount val="1"/>
                <c:pt idx="0">
                  <c:v>ΓΕ.Λ - ΒΑΘΜΟΛΟΓΙΑ ΙΣΤΟΡΙΑΣ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83-4F1A-9DAA-F62BC552F7E1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383-4F1A-9DAA-F62BC552F7E1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83-4F1A-9DAA-F62BC552F7E1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383-4F1A-9DAA-F62BC552F7E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ΟΠ1 ΙΣΤΟΡΙΑ '!$F$12:$F$15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15.0 - 19.8</c:v>
                </c:pt>
              </c:strCache>
            </c:strRef>
          </c:cat>
          <c:val>
            <c:numRef>
              <c:f>'ΓΕΛ ΟΠ1 ΙΣΤΟΡΙΑ '!$G$12:$G$15</c:f>
              <c:numCache>
                <c:formatCode>General</c:formatCode>
                <c:ptCount val="4"/>
                <c:pt idx="0">
                  <c:v>58</c:v>
                </c:pt>
                <c:pt idx="1">
                  <c:v>41</c:v>
                </c:pt>
                <c:pt idx="2">
                  <c:v>38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83-4F1A-9DAA-F62BC552F7E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ΟΠ2+4 ΜΑΘΗΜΑΤΙΚΑ '!$G$8</c:f>
              <c:strCache>
                <c:ptCount val="1"/>
                <c:pt idx="0">
                  <c:v>ΓΕ.Λ - ΒΑΘΜΟΛΟΓΙΑ ΜΑΘΗΜΑΤΙΚΩΝ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9B-48C6-A886-F66B018E1770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B9B-48C6-A886-F66B018E1770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9B-48C6-A886-F66B018E1770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B9B-48C6-A886-F66B018E177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ΟΠ2+4 ΜΑΘΗΜΑΤΙΚΑ '!$F$9:$F$12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15.0 - 19.9</c:v>
                </c:pt>
              </c:strCache>
            </c:strRef>
          </c:cat>
          <c:val>
            <c:numRef>
              <c:f>'ΓΕΛ ΟΠ2+4 ΜΑΘΗΜΑΤΙΚΑ '!$G$9:$G$12</c:f>
              <c:numCache>
                <c:formatCode>General</c:formatCode>
                <c:ptCount val="4"/>
                <c:pt idx="0">
                  <c:v>115</c:v>
                </c:pt>
                <c:pt idx="1">
                  <c:v>63</c:v>
                </c:pt>
                <c:pt idx="2">
                  <c:v>65</c:v>
                </c:pt>
                <c:pt idx="3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9B-48C6-A886-F66B018E177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ΟΠ2+3 ΦΥΣΙΚΗ'!$H$5</c:f>
              <c:strCache>
                <c:ptCount val="1"/>
                <c:pt idx="0">
                  <c:v>ΓΕ.Λ - ΒΑΘΜΟΛΟΓΙΑ ΦΥΣΙΚΗΣ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81-4EA0-89EF-3827BFA00827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D81-4EA0-89EF-3827BFA00827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81-4EA0-89EF-3827BFA00827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D81-4EA0-89EF-3827BFA0082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ΟΠ2+3 ΦΥΣΙΚΗ'!$G$6:$G$9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'ΓΕΛ ΟΠ2+3 ΦΥΣΙΚΗ'!$H$6:$H$9</c:f>
              <c:numCache>
                <c:formatCode>General</c:formatCode>
                <c:ptCount val="4"/>
                <c:pt idx="0">
                  <c:v>42</c:v>
                </c:pt>
                <c:pt idx="1">
                  <c:v>49</c:v>
                </c:pt>
                <c:pt idx="2">
                  <c:v>45</c:v>
                </c:pt>
                <c:pt idx="3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81-4EA0-89EF-3827BFA0082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ΟΠ2+3 ΧΗΜΕΙΑ '!$G$5</c:f>
              <c:strCache>
                <c:ptCount val="1"/>
                <c:pt idx="0">
                  <c:v>ΓΕ.Λ - ΒΑΘΜΟΛΟΓΙΑ ΧΗΜΕΙΑΣ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15-4642-B2EA-E00E24162CAD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915-4642-B2EA-E00E24162CAD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15-4642-B2EA-E00E24162CAD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915-4642-B2EA-E00E24162CA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ΟΠ2+3 ΧΗΜΕΙΑ '!$F$6:$F$9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'ΓΕΛ ΟΠ2+3 ΧΗΜΕΙΑ '!$G$6:$G$9</c:f>
              <c:numCache>
                <c:formatCode>General</c:formatCode>
                <c:ptCount val="4"/>
                <c:pt idx="0">
                  <c:v>35</c:v>
                </c:pt>
                <c:pt idx="1">
                  <c:v>50</c:v>
                </c:pt>
                <c:pt idx="2">
                  <c:v>45</c:v>
                </c:pt>
                <c:pt idx="3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15-4642-B2EA-E00E24162CA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ΟΠ3 ΒΙΟΛΟΓΙΑ '!$G$4</c:f>
              <c:strCache>
                <c:ptCount val="1"/>
                <c:pt idx="0">
                  <c:v>ΓΕ.Λ - ΒΑΘΜΟΛΟΓΙΑ ΒΙΟΛΟΓΙΑΣ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02-4F58-9E5D-DE3B61AF23C1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902-4F58-9E5D-DE3B61AF23C1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02-4F58-9E5D-DE3B61AF23C1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902-4F58-9E5D-DE3B61AF23C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'ΓΕΛ ΟΠ3 ΒΙΟΛΟΓΙΑ '!$F$5:$F$8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15.0 - 19.7</c:v>
                </c:pt>
              </c:strCache>
            </c:strRef>
          </c:cat>
          <c:val>
            <c:numRef>
              <c:f>'ΓΕΛ ΟΠ3 ΒΙΟΛΟΓΙΑ '!$G$5:$G$8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34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02-4F58-9E5D-DE3B61AF23C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'ΓΕΛ ΟΠ4 ΟΙΚΟΝΟΜΙΑ '!$G$3</c:f>
              <c:strCache>
                <c:ptCount val="1"/>
                <c:pt idx="0">
                  <c:v>ΓΕ.Λ - ΒΑΘΜΟΛΟΓΙΑ ΟΙΚΟΝΟΜΙΑΣ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'ΓΕΛ ΟΠ4 ΟΙΚΟΝΟΜΙΑ '!$F$4:$F$7</c:f>
              <c:strCache>
                <c:ptCount val="4"/>
                <c:pt idx="0">
                  <c:v>0-4.9</c:v>
                </c:pt>
                <c:pt idx="1">
                  <c:v>5.0 - 9.9</c:v>
                </c:pt>
                <c:pt idx="2">
                  <c:v>10.0 -14.9</c:v>
                </c:pt>
                <c:pt idx="3">
                  <c:v>15.0 - 20</c:v>
                </c:pt>
              </c:strCache>
            </c:strRef>
          </c:cat>
          <c:val>
            <c:numRef>
              <c:f>'ΓΕΛ ΟΠ4 ΟΙΚΟΝΟΜΙΑ '!$G$4:$G$7</c:f>
              <c:numCache>
                <c:formatCode>General</c:formatCode>
                <c:ptCount val="4"/>
                <c:pt idx="0">
                  <c:v>64</c:v>
                </c:pt>
                <c:pt idx="1">
                  <c:v>41</c:v>
                </c:pt>
                <c:pt idx="2">
                  <c:v>49</c:v>
                </c:pt>
                <c:pt idx="3">
                  <c:v>72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4800" dirty="0" smtClean="0"/>
              <a:t>ΣΤΑΤΙΣΤΙΚΑ ΔΕΔΟΜΕΝΑ </a:t>
            </a:r>
            <a:r>
              <a:rPr lang="el-GR" sz="4800" b="1" dirty="0" smtClean="0"/>
              <a:t>ΒΑΘΜΟΛΟΓΙΩΝ</a:t>
            </a:r>
            <a:r>
              <a:rPr lang="el-GR" sz="4800" dirty="0" smtClean="0"/>
              <a:t> ΠΑΝΕΛΛΑΔΙΚΩΝ </a:t>
            </a:r>
            <a:r>
              <a:rPr lang="el-GR" sz="4800" dirty="0" smtClean="0"/>
              <a:t>ΕΞΕΤΑΣΕΩΝ ΣΤΙΣ ΚΥΚΛΑΔΕΣ - 2023</a:t>
            </a:r>
            <a:endParaRPr lang="el-GR" sz="4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ΓΙΑ ΓΕΝΙΚΑ και </a:t>
            </a:r>
            <a:r>
              <a:rPr lang="el-GR" dirty="0" err="1" smtClean="0"/>
              <a:t>επαγγελματικα</a:t>
            </a:r>
            <a:r>
              <a:rPr lang="el-GR" dirty="0" smtClean="0"/>
              <a:t> ΛΥΚΕΙΑ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811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Ομάδα προσανατολισμού </a:t>
            </a:r>
            <a:r>
              <a:rPr lang="el-GR" sz="2800" dirty="0" smtClean="0"/>
              <a:t>3 – σπουδών υγείας</a:t>
            </a:r>
            <a:endParaRPr lang="el-GR" sz="28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A46FAAC-49DC-E731-0311-F00F69E115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50775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97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Ομάδα προσανατολισμού </a:t>
            </a:r>
            <a:r>
              <a:rPr lang="el-GR" sz="3200" dirty="0" smtClean="0"/>
              <a:t>4 </a:t>
            </a:r>
            <a:r>
              <a:rPr lang="el-GR" sz="3200" dirty="0"/>
              <a:t>–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σπουδών οικονομίας και πληροφορικής</a:t>
            </a:r>
            <a:endParaRPr lang="el-GR" sz="32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9492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Ομάδα προσανατολισμού </a:t>
            </a:r>
            <a:r>
              <a:rPr lang="el-GR" sz="3200" dirty="0" smtClean="0"/>
              <a:t>4 </a:t>
            </a:r>
            <a:r>
              <a:rPr lang="el-GR" sz="3200" dirty="0"/>
              <a:t>–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σπουδών οικονομίας και πληροφορικής</a:t>
            </a:r>
            <a:endParaRPr lang="el-GR" sz="3200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EA69C8F-BE14-D17B-545D-2CF28B4DC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96260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4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ΣΤΑΤΙΣΤΙΚΑ ΕΠΑΛ</a:t>
            </a:r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ΣΤΑ ΔΥΟ ΚΟΙΝΑ ΜΑΘΗΜΑΤΑ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882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ΕΠΑ.Λ. – ΝΕΑ ΕΛΛΗΝΙΚΑ</a:t>
            </a:r>
            <a:endParaRPr lang="el-GR" dirty="0"/>
          </a:p>
        </p:txBody>
      </p:sp>
      <p:graphicFrame>
        <p:nvGraphicFramePr>
          <p:cNvPr id="10" name="Θέση περιεχομένου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E1BFE5A-E32B-9D19-441F-5E075E193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616714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787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ΕΠΑ.Λ. – ΜΑΘΗΜΑΤΙΚΑ (ΑΛΓΕΒΡΑ)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23772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34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ΣΤΑΤΙΣΤΙΚΑ ΓΕΛ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dirty="0"/>
              <a:t>ΑΝΑ ΜΑΘΗΜΑ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404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Γράφημα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101F8E4-889B-326B-B16F-63B5C1C24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238193"/>
              </p:ext>
            </p:extLst>
          </p:nvPr>
        </p:nvGraphicFramePr>
        <p:xfrm>
          <a:off x="1154954" y="2542784"/>
          <a:ext cx="8254652" cy="442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Τίτλο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Κοινό μάθημα σε όλες τις ομάδες προσανατολισμού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15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8BC1AC6-FD3E-74B6-4E81-67CB05866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693230"/>
              </p:ext>
            </p:extLst>
          </p:nvPr>
        </p:nvGraphicFramePr>
        <p:xfrm>
          <a:off x="1014608" y="2655518"/>
          <a:ext cx="8642959" cy="386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Ομάδα προσανατολισμού 1 – Ανθρωπιστικών Σπουδών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511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Ομάδα προσανατολισμού 1 – Ανθρωπιστικών Σπουδών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3A392FA-EF0E-113C-A4A0-9F50F0398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63106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4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Ομάδα προσανατολισμού 1 – Ανθρωπιστικών Σπουδών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F4881644-8199-0F48-78A5-E0828E564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148959"/>
              </p:ext>
            </p:extLst>
          </p:nvPr>
        </p:nvGraphicFramePr>
        <p:xfrm>
          <a:off x="1154954" y="2603500"/>
          <a:ext cx="8825659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73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41441" cy="706964"/>
          </a:xfrm>
        </p:spPr>
        <p:txBody>
          <a:bodyPr/>
          <a:lstStyle/>
          <a:p>
            <a:r>
              <a:rPr lang="el-GR" sz="2800" dirty="0" smtClean="0"/>
              <a:t>Ομάδες προσανατολισμού:</a:t>
            </a:r>
            <a:br>
              <a:rPr lang="el-GR" sz="2800" dirty="0" smtClean="0"/>
            </a:br>
            <a:r>
              <a:rPr lang="el-GR" sz="2800" dirty="0" smtClean="0"/>
              <a:t> 2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θετικών σπουδών &amp; 4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σπουδών οικον. &amp; </a:t>
            </a:r>
            <a:r>
              <a:rPr lang="el-GR" sz="2800" dirty="0" err="1" smtClean="0"/>
              <a:t>πληρ</a:t>
            </a:r>
            <a:r>
              <a:rPr lang="el-GR" sz="2800" dirty="0" smtClean="0"/>
              <a:t>.</a:t>
            </a:r>
            <a:endParaRPr lang="el-GR" sz="28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511B22C-DC60-EB13-5929-8283D31FF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3790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77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Ομάδες προσανατολισμού:</a:t>
            </a:r>
            <a:br>
              <a:rPr lang="el-GR" sz="2800" dirty="0"/>
            </a:br>
            <a:r>
              <a:rPr lang="el-GR" sz="2800" dirty="0"/>
              <a:t> 2</a:t>
            </a:r>
            <a:r>
              <a:rPr lang="el-GR" sz="2800" baseline="30000" dirty="0"/>
              <a:t>η</a:t>
            </a:r>
            <a:r>
              <a:rPr lang="el-GR" sz="2800" dirty="0"/>
              <a:t> θετικών </a:t>
            </a:r>
            <a:r>
              <a:rPr lang="el-GR" sz="3200" dirty="0" smtClean="0"/>
              <a:t>σπουδών</a:t>
            </a:r>
            <a:r>
              <a:rPr lang="el-GR" sz="2800" dirty="0" smtClean="0"/>
              <a:t> &amp; 3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σπουδών υγείας</a:t>
            </a:r>
            <a:endParaRPr lang="el-GR" sz="28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E7FE513A-9786-E332-0D57-D0AF8AF00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18069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01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Ομάδες προσανατολισμού:</a:t>
            </a:r>
            <a:br>
              <a:rPr lang="el-GR" sz="3200" dirty="0"/>
            </a:br>
            <a:r>
              <a:rPr lang="el-GR" sz="3200" dirty="0"/>
              <a:t> 2</a:t>
            </a:r>
            <a:r>
              <a:rPr lang="el-GR" sz="3200" baseline="30000" dirty="0"/>
              <a:t>η</a:t>
            </a:r>
            <a:r>
              <a:rPr lang="el-GR" sz="3200" dirty="0"/>
              <a:t> θετικών σπουδών &amp; 3</a:t>
            </a:r>
            <a:r>
              <a:rPr lang="el-GR" sz="3200" baseline="30000" dirty="0"/>
              <a:t>η</a:t>
            </a:r>
            <a:r>
              <a:rPr lang="el-GR" sz="3200" dirty="0"/>
              <a:t> σπουδών υγείας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575E1354-3D7A-8E2C-DD44-14ED13AE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2661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711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Αίθουσα συσκέψεων (Ιόντα)</Template>
  <TotalTime>27</TotalTime>
  <Words>104</Words>
  <Application>Microsoft Office PowerPoint</Application>
  <PresentationFormat>Ευρεία οθόνη</PresentationFormat>
  <Paragraphs>28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Αίθουσα συσκέψεων "Ιόν"</vt:lpstr>
      <vt:lpstr>ΣΤΑΤΙΣΤΙΚΑ ΔΕΔΟΜΕΝΑ ΒΑΘΜΟΛΟΓΙΩΝ ΠΑΝΕΛΛΑΔΙΚΩΝ ΕΞΕΤΑΣΕΩΝ ΣΤΙΣ ΚΥΚΛΑΔΕΣ - 2023</vt:lpstr>
      <vt:lpstr>ΣΤΑΤΙΣΤΙΚΑ ΓΕΛ  </vt:lpstr>
      <vt:lpstr>Κοινό μάθημα σε όλες τις ομάδες προσανατολισμού</vt:lpstr>
      <vt:lpstr>Ομάδα προσανατολισμού 1 – Ανθρωπιστικών Σπουδών</vt:lpstr>
      <vt:lpstr>Ομάδα προσανατολισμού 1 – Ανθρωπιστικών Σπουδών</vt:lpstr>
      <vt:lpstr>Ομάδα προσανατολισμού 1 – Ανθρωπιστικών Σπουδών</vt:lpstr>
      <vt:lpstr>Ομάδες προσανατολισμού:  2η θετικών σπουδών &amp; 4η σπουδών οικον. &amp; πληρ.</vt:lpstr>
      <vt:lpstr>Ομάδες προσανατολισμού:  2η θετικών σπουδών &amp; 3η σπουδών υγείας</vt:lpstr>
      <vt:lpstr>Ομάδες προσανατολισμού:  2η θετικών σπουδών &amp; 3η σπουδών υγείας</vt:lpstr>
      <vt:lpstr>Ομάδα προσανατολισμού 3 – σπουδών υγείας</vt:lpstr>
      <vt:lpstr>Ομάδα προσανατολισμού 4 –  σπουδών οικονομίας και πληροφορικής</vt:lpstr>
      <vt:lpstr>Ομάδα προσανατολισμού 4 –  σπουδών οικονομίας και πληροφορικής</vt:lpstr>
      <vt:lpstr>ΣΤΑΤΙΣΤΙΚΑ ΕΠΑΛ</vt:lpstr>
      <vt:lpstr>ΕΠΑ.Λ. – ΝΕΑ ΕΛΛΗΝΙΚΑ</vt:lpstr>
      <vt:lpstr>ΕΠΑ.Λ. – ΜΑΘΗΜΑΤΙΚΑ (ΑΛΓΕΒΡΑ)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ΣΤΑΤΙΣΤΙΚΑ ΔΕΔΟΜΕΝΑ ΠΑΝΕΛΛΑΔΙΚΩΝ ΕΞΕΤΑΣΕΩΝ ΣΤΙΣ ΚΥΚΛΑΔΕΣ 2023</dc:title>
  <dc:creator>Maria Maina</dc:creator>
  <cp:lastModifiedBy>Maria Maina</cp:lastModifiedBy>
  <cp:revision>5</cp:revision>
  <dcterms:created xsi:type="dcterms:W3CDTF">2023-07-28T05:51:13Z</dcterms:created>
  <dcterms:modified xsi:type="dcterms:W3CDTF">2023-07-28T06:20:54Z</dcterms:modified>
</cp:coreProperties>
</file>